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64004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143000" y="2546280"/>
            <a:ext cx="64004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114300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42296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3306960" y="73152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471280" y="73152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1143000" y="254628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3306960" y="254628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>
          <a:xfrm>
            <a:off x="5471280" y="254628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1143000" y="731520"/>
            <a:ext cx="6400440" cy="347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640044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1793160" y="4372200"/>
            <a:ext cx="65120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114300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1143000" y="731520"/>
            <a:ext cx="6400440" cy="347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42296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1143000" y="2546280"/>
            <a:ext cx="64004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64004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1143000" y="2546280"/>
            <a:ext cx="64004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114300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42296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3306960" y="73152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471280" y="73152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1143000" y="254628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3306960" y="254628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5471280" y="2546280"/>
            <a:ext cx="20606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640044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1793160" y="4372200"/>
            <a:ext cx="65120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14300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347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422960" y="254628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14300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422960" y="731520"/>
            <a:ext cx="312336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1143000" y="2546280"/>
            <a:ext cx="6400440" cy="1657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3ca9ff"/>
            </a:gs>
            <a:gs pos="100000">
              <a:srgbClr val="0c92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6" hidden="1"/>
          <p:cNvSpPr/>
          <p:nvPr/>
        </p:nvSpPr>
        <p:spPr>
          <a:xfrm>
            <a:off x="0" y="5105520"/>
            <a:ext cx="9143640" cy="1752120"/>
          </a:xfrm>
          <a:prstGeom prst="rect">
            <a:avLst/>
          </a:prstGeom>
          <a:gradFill rotWithShape="0">
            <a:gsLst>
              <a:gs pos="0">
                <a:srgbClr val="ffffff">
                  <a:alpha val="91372"/>
                </a:srgbClr>
              </a:gs>
              <a:gs pos="100000">
                <a:srgbClr val="4facf3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Rectangle 7" hidden="1"/>
          <p:cNvSpPr/>
          <p:nvPr/>
        </p:nvSpPr>
        <p:spPr>
          <a:xfrm>
            <a:off x="0" y="0"/>
            <a:ext cx="9143640" cy="5105160"/>
          </a:xfrm>
          <a:prstGeom prst="rect">
            <a:avLst/>
          </a:prstGeom>
          <a:gradFill rotWithShape="0">
            <a:gsLst>
              <a:gs pos="0">
                <a:srgbClr val="ffffff">
                  <a:alpha val="89019"/>
                </a:srgbClr>
              </a:gs>
              <a:gs pos="100000">
                <a:srgbClr val="4facf3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Rectangle 8" hidden="1"/>
          <p:cNvSpPr/>
          <p:nvPr/>
        </p:nvSpPr>
        <p:spPr>
          <a:xfrm>
            <a:off x="0" y="3768480"/>
            <a:ext cx="9143640" cy="2285640"/>
          </a:xfrm>
          <a:prstGeom prst="rect">
            <a:avLst/>
          </a:prstGeom>
          <a:gradFill rotWithShape="0">
            <a:gsLst>
              <a:gs pos="0">
                <a:srgbClr val="4facf3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Oval 9" hidden="1"/>
          <p:cNvSpPr/>
          <p:nvPr/>
        </p:nvSpPr>
        <p:spPr>
          <a:xfrm>
            <a:off x="0" y="1600200"/>
            <a:ext cx="9143640" cy="510516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Rectangle 10"/>
          <p:cNvSpPr/>
          <p:nvPr/>
        </p:nvSpPr>
        <p:spPr>
          <a:xfrm>
            <a:off x="0" y="3866760"/>
            <a:ext cx="9143640" cy="2990880"/>
          </a:xfrm>
          <a:prstGeom prst="rect">
            <a:avLst/>
          </a:prstGeom>
          <a:gradFill rotWithShape="0">
            <a:gsLst>
              <a:gs pos="0">
                <a:srgbClr val="ffffff">
                  <a:alpha val="91372"/>
                </a:srgbClr>
              </a:gs>
              <a:gs pos="100000">
                <a:srgbClr val="4facf3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Rectangle 11"/>
          <p:cNvSpPr/>
          <p:nvPr/>
        </p:nvSpPr>
        <p:spPr>
          <a:xfrm>
            <a:off x="0" y="0"/>
            <a:ext cx="9143640" cy="3866400"/>
          </a:xfrm>
          <a:prstGeom prst="rect">
            <a:avLst/>
          </a:prstGeom>
          <a:gradFill rotWithShape="0">
            <a:gsLst>
              <a:gs pos="0">
                <a:srgbClr val="ffffff">
                  <a:alpha val="89019"/>
                </a:srgbClr>
              </a:gs>
              <a:gs pos="100000">
                <a:srgbClr val="4facf3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Rectangle 12"/>
          <p:cNvSpPr/>
          <p:nvPr/>
        </p:nvSpPr>
        <p:spPr>
          <a:xfrm>
            <a:off x="0" y="2652480"/>
            <a:ext cx="9143640" cy="2285640"/>
          </a:xfrm>
          <a:prstGeom prst="rect">
            <a:avLst/>
          </a:prstGeom>
          <a:gradFill rotWithShape="0">
            <a:gsLst>
              <a:gs pos="0">
                <a:srgbClr val="4facf3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Oval 13"/>
          <p:cNvSpPr/>
          <p:nvPr/>
        </p:nvSpPr>
        <p:spPr>
          <a:xfrm>
            <a:off x="0" y="1600200"/>
            <a:ext cx="9143640" cy="510516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1"/>
          <p:cNvSpPr>
            <a:spLocks noGrp="1"/>
          </p:cNvSpPr>
          <p:nvPr>
            <p:ph type="dt"/>
          </p:nvPr>
        </p:nvSpPr>
        <p:spPr>
          <a:xfrm>
            <a:off x="6172200" y="6172200"/>
            <a:ext cx="25142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B60CF4D-D1DE-4BD2-8EFB-FCEEAC617912}" type="datetime">
              <a:rPr b="1" lang="de-DE" sz="1100" spc="-1" strike="noStrike">
                <a:solidFill>
                  <a:srgbClr val="808080"/>
                </a:solidFill>
                <a:latin typeface="Trebuchet MS"/>
              </a:rPr>
              <a:t>10.06.21</a:t>
            </a:fld>
            <a:endParaRPr b="0" lang="de-DE" sz="1100" spc="-1" strike="noStrike">
              <a:latin typeface="Times New Roman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ftr"/>
          </p:nvPr>
        </p:nvSpPr>
        <p:spPr>
          <a:xfrm>
            <a:off x="457200" y="6172200"/>
            <a:ext cx="33523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sldNum"/>
          </p:nvPr>
        </p:nvSpPr>
        <p:spPr>
          <a:xfrm>
            <a:off x="3809880" y="6172200"/>
            <a:ext cx="18284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F65AF8FE-54E3-45CD-ABED-887231FB22C9}" type="slidenum">
              <a:rPr b="1" lang="de-DE" sz="1200" spc="-1" strike="noStrike">
                <a:solidFill>
                  <a:srgbClr val="808080"/>
                </a:solidFill>
                <a:latin typeface="Trebuchet MS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11" name="PlaceHolder 4"/>
          <p:cNvSpPr>
            <a:spLocks noGrp="1"/>
          </p:cNvSpPr>
          <p:nvPr>
            <p:ph type="title"/>
          </p:nvPr>
        </p:nvSpPr>
        <p:spPr>
          <a:xfrm>
            <a:off x="817560" y="3132360"/>
            <a:ext cx="7175160" cy="1792800"/>
          </a:xfrm>
          <a:prstGeom prst="rect">
            <a:avLst/>
          </a:prstGeom>
        </p:spPr>
        <p:txBody>
          <a:bodyPr>
            <a:noAutofit/>
          </a:bodyPr>
          <a:p>
            <a:pPr marL="640080" indent="-456840">
              <a:lnSpc>
                <a:spcPct val="100000"/>
              </a:lnSpc>
              <a:buClr>
                <a:srgbClr val="921c09"/>
              </a:buClr>
              <a:buSzPct val="128000"/>
              <a:buFont typeface="Georgia"/>
              <a:buChar char="*"/>
            </a:pPr>
            <a:r>
              <a:rPr b="1" lang="de-DE" sz="5400" spc="-1" strike="noStrike">
                <a:solidFill>
                  <a:srgbClr val="404040"/>
                </a:solidFill>
                <a:latin typeface="Trebuchet MS"/>
              </a:rPr>
              <a:t>Titelmasterformat durch Klicken bearbeiten</a:t>
            </a:r>
            <a:endParaRPr b="0" lang="de-DE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200" spc="-1" strike="noStrike">
                <a:solidFill>
                  <a:srgbClr val="404040"/>
                </a:solidFill>
                <a:latin typeface="Trebuchet MS"/>
              </a:rPr>
              <a:t>Format des Gliederungstextes durch Klicken bearbeiten</a:t>
            </a:r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Zweite Gliederungsebene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</a:rPr>
              <a:t>Dritte Gliederungsebene</a:t>
            </a:r>
            <a:endParaRPr b="0" lang="de-DE" sz="16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</a:rPr>
              <a:t>Vierte Gliederungsebene</a:t>
            </a:r>
            <a:endParaRPr b="0" lang="de-DE" sz="14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404040"/>
                </a:solidFill>
                <a:latin typeface="Trebuchet MS"/>
              </a:rPr>
              <a:t>Fünfte Gliederungsebene</a:t>
            </a:r>
            <a:endParaRPr b="0" lang="de-DE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404040"/>
                </a:solidFill>
                <a:latin typeface="Trebuchet MS"/>
              </a:rPr>
              <a:t>Sechste Gliederungsebene</a:t>
            </a:r>
            <a:endParaRPr b="0" lang="de-DE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404040"/>
                </a:solidFill>
                <a:latin typeface="Trebuchet MS"/>
              </a:rPr>
              <a:t>Siebte Gliederungsebene</a:t>
            </a:r>
            <a:endParaRPr b="0" lang="de-DE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3ca9ff"/>
            </a:gs>
            <a:gs pos="100000">
              <a:srgbClr val="0c92ff"/>
            </a:gs>
          </a:gsLst>
          <a:path path="circle">
            <a:fillToRect l="50000" t="25000" r="50000" b="75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6"/>
          <p:cNvSpPr/>
          <p:nvPr/>
        </p:nvSpPr>
        <p:spPr>
          <a:xfrm>
            <a:off x="0" y="5105520"/>
            <a:ext cx="9143640" cy="1752120"/>
          </a:xfrm>
          <a:prstGeom prst="rect">
            <a:avLst/>
          </a:prstGeom>
          <a:gradFill rotWithShape="0">
            <a:gsLst>
              <a:gs pos="0">
                <a:srgbClr val="ffffff">
                  <a:alpha val="91372"/>
                </a:srgbClr>
              </a:gs>
              <a:gs pos="100000">
                <a:srgbClr val="4facf3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Rectangle 7"/>
          <p:cNvSpPr/>
          <p:nvPr/>
        </p:nvSpPr>
        <p:spPr>
          <a:xfrm>
            <a:off x="0" y="0"/>
            <a:ext cx="9143640" cy="5105160"/>
          </a:xfrm>
          <a:prstGeom prst="rect">
            <a:avLst/>
          </a:prstGeom>
          <a:gradFill rotWithShape="0">
            <a:gsLst>
              <a:gs pos="0">
                <a:srgbClr val="ffffff">
                  <a:alpha val="89019"/>
                </a:srgbClr>
              </a:gs>
              <a:gs pos="100000">
                <a:srgbClr val="4facf3">
                  <a:alpha val="79215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Rectangle 8"/>
          <p:cNvSpPr/>
          <p:nvPr/>
        </p:nvSpPr>
        <p:spPr>
          <a:xfrm>
            <a:off x="0" y="3768480"/>
            <a:ext cx="9143640" cy="2285640"/>
          </a:xfrm>
          <a:prstGeom prst="rect">
            <a:avLst/>
          </a:prstGeom>
          <a:gradFill rotWithShape="0">
            <a:gsLst>
              <a:gs pos="0">
                <a:srgbClr val="4facf3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Oval 9"/>
          <p:cNvSpPr/>
          <p:nvPr/>
        </p:nvSpPr>
        <p:spPr>
          <a:xfrm>
            <a:off x="0" y="1600200"/>
            <a:ext cx="9143640" cy="510516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PlaceHolder 1"/>
          <p:cNvSpPr>
            <a:spLocks noGrp="1"/>
          </p:cNvSpPr>
          <p:nvPr>
            <p:ph type="dt"/>
          </p:nvPr>
        </p:nvSpPr>
        <p:spPr>
          <a:xfrm>
            <a:off x="6172200" y="6172200"/>
            <a:ext cx="25142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BE39F04-FA08-4334-A8B5-2C4EA737F5E4}" type="datetime">
              <a:rPr b="1" lang="de-DE" sz="1100" spc="-1" strike="noStrike">
                <a:solidFill>
                  <a:srgbClr val="808080"/>
                </a:solidFill>
                <a:latin typeface="Trebuchet MS"/>
              </a:rPr>
              <a:t>10.06.21</a:t>
            </a:fld>
            <a:endParaRPr b="0" lang="de-DE" sz="1100" spc="-1" strike="noStrike">
              <a:latin typeface="Times New Roman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ftr"/>
          </p:nvPr>
        </p:nvSpPr>
        <p:spPr>
          <a:xfrm>
            <a:off x="457200" y="6172200"/>
            <a:ext cx="33523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sldNum"/>
          </p:nvPr>
        </p:nvSpPr>
        <p:spPr>
          <a:xfrm>
            <a:off x="3809880" y="6172200"/>
            <a:ext cx="18284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2C97FF2E-D64A-42D5-A87D-DDD3D30B4793}" type="slidenum">
              <a:rPr b="1" lang="de-DE" sz="1200" spc="-1" strike="noStrike">
                <a:solidFill>
                  <a:srgbClr val="808080"/>
                </a:solidFill>
                <a:latin typeface="Trebuchet MS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>
            <a:noAutofit/>
          </a:bodyPr>
          <a:p>
            <a:pPr marL="320040" indent="-319680" algn="r">
              <a:lnSpc>
                <a:spcPct val="100000"/>
              </a:lnSpc>
              <a:buClr>
                <a:srgbClr val="921c09"/>
              </a:buClr>
              <a:buSzPct val="128000"/>
              <a:buFont typeface="Georgia"/>
              <a:buChar char="*"/>
            </a:pPr>
            <a:r>
              <a:rPr b="1" lang="de-DE" sz="4600" spc="-1" strike="noStrike">
                <a:solidFill>
                  <a:srgbClr val="404040"/>
                </a:solidFill>
                <a:latin typeface="Trebuchet MS"/>
              </a:rPr>
              <a:t>Titelmasterformat durch Klicken bearbeiten</a:t>
            </a:r>
            <a:endParaRPr b="0" lang="de-DE" sz="4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1143000" y="731520"/>
            <a:ext cx="6400440" cy="3474360"/>
          </a:xfrm>
          <a:prstGeom prst="rect">
            <a:avLst/>
          </a:prstGeom>
        </p:spPr>
        <p:txBody>
          <a:bodyPr>
            <a:noAutofit/>
          </a:bodyPr>
          <a:p>
            <a:pPr marL="228600" indent="-18252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  <a:buClr>
                <a:srgbClr val="921c09"/>
              </a:buClr>
              <a:buSzPct val="130000"/>
              <a:buFont typeface="Georgia"/>
              <a:buChar char="*"/>
            </a:pPr>
            <a:r>
              <a:rPr b="0" lang="de-DE" sz="2200" spc="-1" strike="noStrike">
                <a:solidFill>
                  <a:srgbClr val="404040"/>
                </a:solidFill>
                <a:latin typeface="Trebuchet MS"/>
              </a:rPr>
              <a:t>Textmasterformat bearbeiten</a:t>
            </a:r>
            <a:endParaRPr b="0" lang="de-DE" sz="2200" spc="-1" strike="noStrike">
              <a:solidFill>
                <a:srgbClr val="404040"/>
              </a:solidFill>
              <a:latin typeface="Trebuchet MS"/>
            </a:endParaRPr>
          </a:p>
          <a:p>
            <a:pPr lvl="1" marL="548640" indent="-182520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buClr>
                <a:srgbClr val="921c09"/>
              </a:buClr>
              <a:buSzPct val="130000"/>
              <a:buFont typeface="Georgia"/>
              <a:buChar char="*"/>
            </a:pPr>
            <a:r>
              <a:rPr b="0" lang="de-DE" sz="2000" spc="-1" strike="noStrike">
                <a:solidFill>
                  <a:srgbClr val="404040"/>
                </a:solidFill>
                <a:latin typeface="Trebuchet MS"/>
              </a:rPr>
              <a:t>Zweite Ebene</a:t>
            </a:r>
            <a:endParaRPr b="0" lang="de-DE" sz="2000" spc="-1" strike="noStrike">
              <a:solidFill>
                <a:srgbClr val="404040"/>
              </a:solidFill>
              <a:latin typeface="Trebuchet MS"/>
            </a:endParaRPr>
          </a:p>
          <a:p>
            <a:pPr lvl="2" marL="822960" indent="-182520">
              <a:lnSpc>
                <a:spcPct val="100000"/>
              </a:lnSpc>
              <a:spcBef>
                <a:spcPts val="360"/>
              </a:spcBef>
              <a:spcAft>
                <a:spcPts val="300"/>
              </a:spcAft>
              <a:buClr>
                <a:srgbClr val="921c09"/>
              </a:buClr>
              <a:buSzPct val="130000"/>
              <a:buFont typeface="Georgia"/>
              <a:buChar char="*"/>
            </a:pPr>
            <a:r>
              <a:rPr b="0" lang="de-DE" sz="1800" spc="-1" strike="noStrike">
                <a:solidFill>
                  <a:srgbClr val="404040"/>
                </a:solidFill>
                <a:latin typeface="Trebuchet MS"/>
              </a:rPr>
              <a:t>Dritte Ebene</a:t>
            </a:r>
            <a:endParaRPr b="0" lang="de-DE" sz="1800" spc="-1" strike="noStrike">
              <a:solidFill>
                <a:srgbClr val="404040"/>
              </a:solidFill>
              <a:latin typeface="Trebuchet MS"/>
            </a:endParaRPr>
          </a:p>
          <a:p>
            <a:pPr lvl="3" marL="1097280" indent="-182520">
              <a:lnSpc>
                <a:spcPct val="100000"/>
              </a:lnSpc>
              <a:spcBef>
                <a:spcPts val="320"/>
              </a:spcBef>
              <a:spcAft>
                <a:spcPts val="300"/>
              </a:spcAft>
              <a:buClr>
                <a:srgbClr val="921c09"/>
              </a:buClr>
              <a:buSzPct val="130000"/>
              <a:buFont typeface="Georgia"/>
              <a:buChar char="*"/>
            </a:pPr>
            <a:r>
              <a:rPr b="0" lang="de-DE" sz="1600" spc="-1" strike="noStrike">
                <a:solidFill>
                  <a:srgbClr val="404040"/>
                </a:solidFill>
                <a:latin typeface="Trebuchet MS"/>
              </a:rPr>
              <a:t>Vierte Ebene</a:t>
            </a:r>
            <a:endParaRPr b="0" lang="de-DE" sz="1600" spc="-1" strike="noStrike">
              <a:solidFill>
                <a:srgbClr val="404040"/>
              </a:solidFill>
              <a:latin typeface="Trebuchet MS"/>
            </a:endParaRPr>
          </a:p>
          <a:p>
            <a:pPr lvl="4" marL="1389960" indent="-182520">
              <a:lnSpc>
                <a:spcPct val="100000"/>
              </a:lnSpc>
              <a:spcBef>
                <a:spcPts val="281"/>
              </a:spcBef>
              <a:spcAft>
                <a:spcPts val="300"/>
              </a:spcAft>
              <a:buClr>
                <a:srgbClr val="921c09"/>
              </a:buClr>
              <a:buSzPct val="130000"/>
              <a:buFont typeface="Georgia"/>
              <a:buChar char="*"/>
            </a:pPr>
            <a:r>
              <a:rPr b="0" lang="de-DE" sz="1400" spc="-1" strike="noStrike">
                <a:solidFill>
                  <a:srgbClr val="404040"/>
                </a:solidFill>
                <a:latin typeface="Trebuchet MS"/>
              </a:rPr>
              <a:t>Fünfte Ebene</a:t>
            </a:r>
            <a:endParaRPr b="0" lang="de-DE" sz="14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://www.internetlexikon.org/woelfe" TargetMode="External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feld 4"/>
          <p:cNvSpPr/>
          <p:nvPr/>
        </p:nvSpPr>
        <p:spPr>
          <a:xfrm>
            <a:off x="3816720" y="920880"/>
            <a:ext cx="1944000" cy="39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i="1" lang="de-DE" sz="2000" spc="-1" strike="noStrike">
                <a:solidFill>
                  <a:srgbClr val="21306a"/>
                </a:solidFill>
                <a:latin typeface="Trebuchet MS"/>
              </a:rPr>
              <a:t>Wölfe</a:t>
            </a:r>
            <a:endParaRPr b="0" lang="de-DE" sz="2000" spc="-1" strike="noStrike">
              <a:latin typeface="Arial"/>
            </a:endParaRPr>
          </a:p>
        </p:txBody>
      </p:sp>
      <p:pic>
        <p:nvPicPr>
          <p:cNvPr id="95" name="Picture 2" descr="Ãhnliches Foto"/>
          <p:cNvPicPr/>
          <p:nvPr/>
        </p:nvPicPr>
        <p:blipFill>
          <a:blip r:embed="rId1"/>
          <a:stretch/>
        </p:blipFill>
        <p:spPr>
          <a:xfrm>
            <a:off x="7090560" y="2364480"/>
            <a:ext cx="1679400" cy="2072160"/>
          </a:xfrm>
          <a:prstGeom prst="rect">
            <a:avLst/>
          </a:prstGeom>
          <a:ln cap="sq" w="88900">
            <a:solidFill>
              <a:srgbClr val="ffffff"/>
            </a:solidFill>
            <a:miter/>
          </a:ln>
          <a:effectLst>
            <a:outerShdw algn="tl" blurRad="5508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6" name="Picture 4" descr="Bildergebnis fÃ¼r wÃ¶lfe wikibilder Commons com"/>
          <p:cNvPicPr/>
          <p:nvPr/>
        </p:nvPicPr>
        <p:blipFill>
          <a:blip r:embed="rId2"/>
          <a:stretch/>
        </p:blipFill>
        <p:spPr>
          <a:xfrm>
            <a:off x="127800" y="4293000"/>
            <a:ext cx="3674880" cy="2448000"/>
          </a:xfrm>
          <a:prstGeom prst="rect">
            <a:avLst/>
          </a:prstGeom>
          <a:ln cap="sq" w="88900">
            <a:solidFill>
              <a:srgbClr val="ffffff"/>
            </a:solidFill>
            <a:miter/>
          </a:ln>
          <a:effectLst>
            <a:outerShdw algn="tl" blurRad="5508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7" name="Picture 6" descr="Bildergebnis fÃ¼r wÃ¶lfe wikibilder Commons com"/>
          <p:cNvPicPr/>
          <p:nvPr/>
        </p:nvPicPr>
        <p:blipFill>
          <a:blip r:embed="rId3"/>
          <a:stretch/>
        </p:blipFill>
        <p:spPr>
          <a:xfrm>
            <a:off x="5180760" y="160200"/>
            <a:ext cx="3623760" cy="2073960"/>
          </a:xfrm>
          <a:prstGeom prst="rect">
            <a:avLst/>
          </a:prstGeom>
          <a:ln cap="sq" w="88900">
            <a:solidFill>
              <a:srgbClr val="ffffff"/>
            </a:solidFill>
            <a:miter/>
          </a:ln>
          <a:effectLst>
            <a:outerShdw algn="tl" blurRad="5508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8" name="Picture 8" descr="Bildergebnis fÃ¼r wÃ¶lfe wikibilder Commons com"/>
          <p:cNvPicPr/>
          <p:nvPr/>
        </p:nvPicPr>
        <p:blipFill>
          <a:blip r:embed="rId4"/>
          <a:stretch/>
        </p:blipFill>
        <p:spPr>
          <a:xfrm>
            <a:off x="2754720" y="1989000"/>
            <a:ext cx="3726000" cy="2448000"/>
          </a:xfrm>
          <a:prstGeom prst="rect">
            <a:avLst/>
          </a:prstGeom>
          <a:ln cap="sq" w="88900">
            <a:solidFill>
              <a:srgbClr val="ffffff"/>
            </a:solidFill>
            <a:miter/>
          </a:ln>
          <a:effectLst>
            <a:outerShdw algn="tl" blurRad="5508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9" name="AutoShape 10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AutoShape 12"/>
          <p:cNvSpPr/>
          <p:nvPr/>
        </p:nvSpPr>
        <p:spPr>
          <a:xfrm>
            <a:off x="307800" y="792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01" name="Picture 14" descr="Ãhnliches Foto"/>
          <p:cNvPicPr/>
          <p:nvPr/>
        </p:nvPicPr>
        <p:blipFill>
          <a:blip r:embed="rId5"/>
          <a:srcRect l="0" t="0" r="0" b="40774"/>
          <a:stretch/>
        </p:blipFill>
        <p:spPr>
          <a:xfrm>
            <a:off x="3996000" y="4570920"/>
            <a:ext cx="4808520" cy="1261440"/>
          </a:xfrm>
          <a:prstGeom prst="rect">
            <a:avLst/>
          </a:prstGeom>
          <a:ln w="0">
            <a:noFill/>
          </a:ln>
        </p:spPr>
      </p:pic>
      <p:pic>
        <p:nvPicPr>
          <p:cNvPr id="102" name="Picture 16" descr="Bildergebnis fÃ¼r rotkÃ¤ppchen bild"/>
          <p:cNvPicPr/>
          <p:nvPr/>
        </p:nvPicPr>
        <p:blipFill>
          <a:blip r:embed="rId6"/>
          <a:srcRect l="0" t="7954" r="3543" b="7577"/>
          <a:stretch/>
        </p:blipFill>
        <p:spPr>
          <a:xfrm>
            <a:off x="127800" y="287280"/>
            <a:ext cx="3381120" cy="2420640"/>
          </a:xfrm>
          <a:prstGeom prst="rect">
            <a:avLst/>
          </a:prstGeom>
          <a:ln cap="sq" w="88900">
            <a:solidFill>
              <a:srgbClr val="ffffff"/>
            </a:solidFill>
            <a:miter/>
          </a:ln>
          <a:effectLst>
            <a:outerShdw algn="tl" blurRad="5508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3" name="Textfeld 7"/>
          <p:cNvSpPr/>
          <p:nvPr/>
        </p:nvSpPr>
        <p:spPr>
          <a:xfrm>
            <a:off x="155520" y="2997000"/>
            <a:ext cx="2471760" cy="100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1200" spc="-1" strike="noStrike">
                <a:solidFill>
                  <a:srgbClr val="000000"/>
                </a:solidFill>
                <a:latin typeface="Arial"/>
              </a:rPr>
              <a:t>Wolf: Canus lupus</a:t>
            </a:r>
            <a:endParaRPr b="0" lang="de-DE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1200" spc="-1" strike="noStrike">
                <a:solidFill>
                  <a:srgbClr val="000000"/>
                </a:solidFill>
                <a:latin typeface="Arial"/>
              </a:rPr>
              <a:t>Länge: 1-1,5 m</a:t>
            </a:r>
            <a:endParaRPr b="0" lang="de-DE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1200" spc="-1" strike="noStrike">
                <a:solidFill>
                  <a:srgbClr val="000000"/>
                </a:solidFill>
                <a:latin typeface="Arial"/>
              </a:rPr>
              <a:t>Höhe: 30-51 cm</a:t>
            </a:r>
            <a:endParaRPr b="0" lang="de-DE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1200" spc="-1" strike="noStrike">
                <a:solidFill>
                  <a:srgbClr val="000000"/>
                </a:solidFill>
                <a:latin typeface="Arial"/>
              </a:rPr>
              <a:t>Gewicht: 16-60 kg</a:t>
            </a:r>
            <a:endParaRPr b="0" lang="de-DE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1200" spc="-1" strike="noStrike">
                <a:solidFill>
                  <a:srgbClr val="000000"/>
                </a:solidFill>
                <a:latin typeface="Arial"/>
              </a:rPr>
              <a:t>Bestand: gefährdet</a:t>
            </a:r>
            <a:endParaRPr b="0" lang="de-DE" sz="1200" spc="-1" strike="noStrike">
              <a:latin typeface="Arial"/>
            </a:endParaRPr>
          </a:p>
        </p:txBody>
      </p:sp>
      <p:sp>
        <p:nvSpPr>
          <p:cNvPr id="104" name="Textfeld 8"/>
          <p:cNvSpPr/>
          <p:nvPr/>
        </p:nvSpPr>
        <p:spPr>
          <a:xfrm>
            <a:off x="4030560" y="6190560"/>
            <a:ext cx="477396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de-DE" sz="800" spc="-1" strike="noStrike">
                <a:solidFill>
                  <a:srgbClr val="000000"/>
                </a:solidFill>
                <a:latin typeface="Arial"/>
              </a:rPr>
              <a:t>„</a:t>
            </a:r>
            <a:r>
              <a:rPr b="0" lang="de-DE" sz="800" spc="-1" strike="noStrike">
                <a:solidFill>
                  <a:srgbClr val="000000"/>
                </a:solidFill>
                <a:latin typeface="Arial"/>
              </a:rPr>
              <a:t>Lebensraum Wolf“ von Iceansnow – Eigenes Werk, Lizenziert unter CCO über Wikibilder Commons – https://commons.wikibilder.com/File:Leefgebied_wolf.tif/media</a:t>
            </a:r>
            <a:endParaRPr b="0" lang="de-DE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feld 3"/>
          <p:cNvSpPr/>
          <p:nvPr/>
        </p:nvSpPr>
        <p:spPr>
          <a:xfrm>
            <a:off x="742680" y="620640"/>
            <a:ext cx="8208720" cy="627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2400" spc="-1" strike="noStrike">
                <a:solidFill>
                  <a:srgbClr val="ff0000"/>
                </a:solidFill>
                <a:latin typeface="Trebuchet MS"/>
              </a:rPr>
              <a:t>Ernährung </a:t>
            </a:r>
            <a:r>
              <a:rPr b="1" lang="de-DE" sz="2400" spc="-1" strike="noStrike">
                <a:solidFill>
                  <a:srgbClr val="00b050"/>
                </a:solidFill>
                <a:latin typeface="Trebuchet MS"/>
              </a:rPr>
              <a:t>– Das </a:t>
            </a:r>
            <a:r>
              <a:rPr b="1" lang="de-DE" sz="2400" spc="-1" strike="noStrike">
                <a:solidFill>
                  <a:srgbClr val="e6f9ce"/>
                </a:solidFill>
                <a:latin typeface="Trebuchet MS"/>
              </a:rPr>
              <a:t>fressen </a:t>
            </a:r>
            <a:r>
              <a:rPr b="1" lang="de-DE" sz="2400" spc="-1" strike="noStrike">
                <a:solidFill>
                  <a:srgbClr val="4e67c8"/>
                </a:solidFill>
                <a:latin typeface="Trebuchet MS"/>
              </a:rPr>
              <a:t>Wölfe</a:t>
            </a: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Grundnahrung des Wolfes sind mittelgroße bis große pflanzenfressende Säugetiere. Wölfe jagen im Norden ihres Verbreitungsgebietes überwiegend im Rudel vor allem </a:t>
            </a:r>
            <a:r>
              <a:rPr b="0" lang="de-DE" sz="1800" spc="-1" strike="noStrike" u="sng">
                <a:solidFill>
                  <a:srgbClr val="4e67c8"/>
                </a:solidFill>
                <a:uFillTx/>
                <a:latin typeface="Trebuchet MS"/>
              </a:rPr>
              <a:t>Elche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, </a:t>
            </a:r>
            <a:r>
              <a:rPr b="0" lang="de-DE" sz="1800" spc="-1" strike="noStrike" u="sng">
                <a:solidFill>
                  <a:srgbClr val="4e67c8"/>
                </a:solidFill>
                <a:uFillTx/>
                <a:latin typeface="Trebuchet MS"/>
              </a:rPr>
              <a:t>Rentiere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 und verschiedene andere </a:t>
            </a:r>
            <a:r>
              <a:rPr b="0" lang="de-DE" sz="1800" spc="-1" strike="noStrike" u="sng">
                <a:solidFill>
                  <a:srgbClr val="4e67c8"/>
                </a:solidFill>
                <a:uFillTx/>
                <a:latin typeface="Trebuchet MS"/>
              </a:rPr>
              <a:t>Hirscharten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. Weiter südlich sind auch </a:t>
            </a:r>
            <a:r>
              <a:rPr b="0" lang="de-DE" sz="1800" spc="-1" strike="noStrike" u="sng">
                <a:solidFill>
                  <a:srgbClr val="4e67c8"/>
                </a:solidFill>
                <a:uFillTx/>
                <a:latin typeface="Trebuchet MS"/>
              </a:rPr>
              <a:t>Wildschweine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 und in Gebirgen </a:t>
            </a:r>
            <a:r>
              <a:rPr b="0" lang="de-DE" sz="1800" spc="-1" strike="noStrike" u="sng">
                <a:solidFill>
                  <a:srgbClr val="4e67c8"/>
                </a:solidFill>
                <a:uFillTx/>
                <a:latin typeface="Trebuchet MS"/>
              </a:rPr>
              <a:t>Wildschafe</a:t>
            </a:r>
            <a:r>
              <a:rPr b="0" lang="de-DE" sz="1800" spc="-1" strike="noStrike">
                <a:solidFill>
                  <a:srgbClr val="4e67c8"/>
                </a:solidFill>
                <a:latin typeface="Trebuchet MS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und </a:t>
            </a:r>
            <a:r>
              <a:rPr b="0" lang="de-DE" sz="1800" spc="-1" strike="noStrike" u="sng">
                <a:solidFill>
                  <a:srgbClr val="4e67c8"/>
                </a:solidFill>
                <a:uFillTx/>
                <a:latin typeface="Trebuchet MS"/>
              </a:rPr>
              <a:t>Steinböcke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 eine häufige Beute. Kleinere Säuger wie </a:t>
            </a:r>
            <a:r>
              <a:rPr b="0" lang="de-DE" sz="1800" spc="-1" strike="noStrike" u="sng">
                <a:solidFill>
                  <a:srgbClr val="4e67c8"/>
                </a:solidFill>
                <a:uFillTx/>
                <a:latin typeface="Trebuchet MS"/>
              </a:rPr>
              <a:t>Hasen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, </a:t>
            </a:r>
            <a:r>
              <a:rPr b="0" lang="de-DE" sz="1800" spc="-1" strike="noStrike" u="sng">
                <a:solidFill>
                  <a:srgbClr val="4e67c8"/>
                </a:solidFill>
                <a:uFillTx/>
                <a:latin typeface="Trebuchet MS"/>
              </a:rPr>
              <a:t>Kaninchen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, </a:t>
            </a:r>
            <a:r>
              <a:rPr b="0" lang="de-DE" sz="1800" spc="-1" strike="noStrike" u="sng">
                <a:solidFill>
                  <a:srgbClr val="4e67c8"/>
                </a:solidFill>
                <a:uFillTx/>
                <a:latin typeface="Trebuchet MS"/>
              </a:rPr>
              <a:t>Wühlmäuse</a:t>
            </a:r>
            <a:r>
              <a:rPr b="0" lang="de-DE" sz="1800" spc="-1" strike="noStrike">
                <a:solidFill>
                  <a:srgbClr val="4e67c8"/>
                </a:solidFill>
                <a:latin typeface="Trebuchet MS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und </a:t>
            </a:r>
            <a:r>
              <a:rPr b="0" lang="de-DE" sz="1800" spc="-1" strike="noStrike" u="sng">
                <a:solidFill>
                  <a:srgbClr val="4e67c8"/>
                </a:solidFill>
                <a:uFillTx/>
                <a:latin typeface="Trebuchet MS"/>
              </a:rPr>
              <a:t>Lemminge</a:t>
            </a:r>
            <a:r>
              <a:rPr b="0" lang="de-DE" sz="1800" spc="-1" strike="noStrike">
                <a:solidFill>
                  <a:srgbClr val="4e67c8"/>
                </a:solidFill>
                <a:latin typeface="Trebuchet MS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werden ebenfalls häufig erbeutet. In der Nähe des Menschen schlagen sie auch Schafe oder junge Rinder, </a:t>
            </a:r>
            <a:r>
              <a:rPr b="0" lang="de-DE" sz="1800" spc="-1" strike="noStrike" u="sng">
                <a:solidFill>
                  <a:srgbClr val="4e67c8"/>
                </a:solidFill>
                <a:uFillTx/>
                <a:latin typeface="Trebuchet MS"/>
              </a:rPr>
              <a:t>Haushunde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 und </a:t>
            </a:r>
            <a:r>
              <a:rPr b="0" lang="de-DE" sz="1800" spc="-1" strike="noStrike" u="sng">
                <a:solidFill>
                  <a:srgbClr val="4e67c8"/>
                </a:solidFill>
                <a:uFillTx/>
                <a:latin typeface="Trebuchet MS"/>
              </a:rPr>
              <a:t>Hauskatzen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. In nahrungsarmen Zeiten frisst der Wolf sowohl </a:t>
            </a:r>
            <a:r>
              <a:rPr b="0" lang="de-DE" sz="1800" spc="-1" strike="noStrike" u="sng">
                <a:solidFill>
                  <a:srgbClr val="4e67c8"/>
                </a:solidFill>
                <a:uFillTx/>
                <a:latin typeface="Trebuchet MS"/>
              </a:rPr>
              <a:t>Aas</a:t>
            </a:r>
            <a:r>
              <a:rPr b="0" lang="de-DE" sz="1800" spc="-1" strike="noStrike">
                <a:solidFill>
                  <a:srgbClr val="4e67c8"/>
                </a:solidFill>
                <a:latin typeface="Trebuchet MS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als auch </a:t>
            </a:r>
            <a:r>
              <a:rPr b="0" lang="de-DE" sz="1800" spc="-1" strike="noStrike" u="sng">
                <a:solidFill>
                  <a:srgbClr val="4e67c8"/>
                </a:solidFill>
                <a:uFillTx/>
                <a:latin typeface="Trebuchet MS"/>
              </a:rPr>
              <a:t>Abfälle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. In Deutschland lebende Wölfe </a:t>
            </a:r>
            <a:r>
              <a:rPr b="0" lang="de-DE" sz="1800" spc="-1" strike="noStrike" u="sng">
                <a:solidFill>
                  <a:srgbClr val="4e67c8"/>
                </a:solidFill>
                <a:uFillTx/>
                <a:latin typeface="Trebuchet MS"/>
              </a:rPr>
              <a:t>Rotwild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 ist Hauptbestandteil der Nahrung (Reh 53%, Hirsch 21%), gefolgt vom Wildschwein (18%). </a:t>
            </a:r>
            <a:r>
              <a:rPr b="0" lang="de-DE" sz="1800" spc="-1" strike="noStrike" u="sng">
                <a:solidFill>
                  <a:srgbClr val="4e67c8"/>
                </a:solidFill>
                <a:uFillTx/>
                <a:latin typeface="Trebuchet MS"/>
              </a:rPr>
              <a:t>Hasenartige</a:t>
            </a:r>
            <a:r>
              <a:rPr b="0" lang="de-DE" sz="1800" spc="-1" strike="noStrike">
                <a:solidFill>
                  <a:srgbClr val="4e67c8"/>
                </a:solidFill>
                <a:latin typeface="Trebuchet MS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(Feldhase, Wildkaninchen) bilden einen Anteil von 4%. Der Anteil von Haustieren (v.a. Schafe) und mittelgroßen Säugern, wie </a:t>
            </a:r>
            <a:r>
              <a:rPr b="0" lang="de-DE" sz="1800" spc="-1" strike="noStrike" u="sng">
                <a:solidFill>
                  <a:srgbClr val="4e67c8"/>
                </a:solidFill>
                <a:uFillTx/>
                <a:latin typeface="Trebuchet MS"/>
              </a:rPr>
              <a:t>Nutria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, </a:t>
            </a:r>
            <a:r>
              <a:rPr b="0" lang="de-DE" sz="1800" spc="-1" strike="noStrike" u="sng">
                <a:solidFill>
                  <a:srgbClr val="4e67c8"/>
                </a:solidFill>
                <a:uFillTx/>
                <a:latin typeface="Trebuchet MS"/>
              </a:rPr>
              <a:t>Fuchs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 und </a:t>
            </a:r>
            <a:r>
              <a:rPr b="0" lang="de-DE" sz="1800" spc="-1" strike="noStrike" u="sng">
                <a:solidFill>
                  <a:srgbClr val="4e67c8"/>
                </a:solidFill>
                <a:uFillTx/>
                <a:latin typeface="Trebuchet MS"/>
              </a:rPr>
              <a:t>Maderhund</a:t>
            </a:r>
            <a:r>
              <a:rPr b="0" lang="de-DE" sz="1800" spc="-1" strike="noStrike">
                <a:solidFill>
                  <a:srgbClr val="4e67c8"/>
                </a:solidFill>
                <a:latin typeface="Trebuchet MS"/>
              </a:rPr>
              <a:t> </a:t>
            </a:r>
            <a:r>
              <a:rPr b="0" lang="de-DE" sz="1800" spc="-1" strike="noStrike">
                <a:solidFill>
                  <a:srgbClr val="000000"/>
                </a:solidFill>
                <a:latin typeface="Trebuchet MS"/>
              </a:rPr>
              <a:t>liegt unter 1%. In der freien Wildbahn fressen Wölfe verschiedene Untersuchungen folgend jeden Tag eine Fleischmenge, die der Masse von 10-21% ihres Körpergewichts entspricht. Bei einem Durchschnittsgewicht von ca. 40 kg als 4,0 – 8,4 kg täglich.</a:t>
            </a: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de-DE" sz="1400" spc="-1" strike="noStrike">
                <a:solidFill>
                  <a:srgbClr val="000000"/>
                </a:solidFill>
                <a:latin typeface="Trebuchet MS"/>
              </a:rPr>
              <a:t>Quelle: </a:t>
            </a:r>
            <a:r>
              <a:rPr b="0" lang="de-DE" sz="1400" spc="-1" strike="noStrike" u="sng">
                <a:solidFill>
                  <a:srgbClr val="99ddcc"/>
                </a:solidFill>
                <a:uFillTx/>
                <a:latin typeface="Trebuchet MS"/>
                <a:hlinkClick r:id="rId1"/>
              </a:rPr>
              <a:t>www.internetlexikon.org/woelfe</a:t>
            </a:r>
            <a:r>
              <a:rPr b="0" lang="de-DE" sz="1400" spc="-1" strike="noStrike">
                <a:solidFill>
                  <a:srgbClr val="000000"/>
                </a:solidFill>
                <a:latin typeface="Trebuchet MS"/>
              </a:rPr>
              <a:t> (aufegrufen 30.07.2015)</a:t>
            </a:r>
            <a:endParaRPr b="0" lang="de-DE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81d33"/>
      </a:dk2>
      <a:lt2>
        <a:srgbClr val="4facf3"/>
      </a:lt2>
      <a:accent1>
        <a:srgbClr val="4e67c8"/>
      </a:accent1>
      <a:accent2>
        <a:srgbClr val="9ee0f7"/>
      </a:accent2>
      <a:accent3>
        <a:srgbClr val="81d319"/>
      </a:accent3>
      <a:accent4>
        <a:srgbClr val="5dceaf"/>
      </a:accent4>
      <a:accent5>
        <a:srgbClr val="d85c00"/>
      </a:accent5>
      <a:accent6>
        <a:srgbClr val="c3260c"/>
      </a:accent6>
      <a:hlink>
        <a:srgbClr val="99ddcc"/>
      </a:hlink>
      <a:folHlink>
        <a:srgbClr val="3083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81d33"/>
      </a:dk2>
      <a:lt2>
        <a:srgbClr val="4facf3"/>
      </a:lt2>
      <a:accent1>
        <a:srgbClr val="4e67c8"/>
      </a:accent1>
      <a:accent2>
        <a:srgbClr val="9ee0f7"/>
      </a:accent2>
      <a:accent3>
        <a:srgbClr val="81d319"/>
      </a:accent3>
      <a:accent4>
        <a:srgbClr val="5dceaf"/>
      </a:accent4>
      <a:accent5>
        <a:srgbClr val="d85c00"/>
      </a:accent5>
      <a:accent6>
        <a:srgbClr val="c3260c"/>
      </a:accent6>
      <a:hlink>
        <a:srgbClr val="99ddcc"/>
      </a:hlink>
      <a:folHlink>
        <a:srgbClr val="3083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LibreOffice/7.1.3.2$Linux_X86_64 LibreOffice_project/10$Build-2</Application>
  <AppVersion>15.0000</AppVersion>
  <Words>236</Words>
  <Paragraphs>12</Paragraphs>
  <Company>Gym Süd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2019-06-26T07:36:35Z</dcterms:created>
  <dc:creator>Andrea Jahns</dc:creator>
  <dc:description/>
  <dc:language>de-DE</dc:language>
  <cp:lastModifiedBy>Andrea Jahns</cp:lastModifiedBy>
  <dcterms:modified xsi:type="dcterms:W3CDTF">2019-06-26T08:09:07Z</dcterms:modified>
  <cp:revision>4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Bildschirmpräsentation (4:3)</vt:lpwstr>
  </property>
  <property fmtid="{D5CDD505-2E9C-101B-9397-08002B2CF9AE}" pid="3" name="Slides">
    <vt:i4>2</vt:i4>
  </property>
</Properties>
</file>